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45" r:id="rId2"/>
    <p:sldId id="357" r:id="rId3"/>
    <p:sldId id="358" r:id="rId4"/>
    <p:sldId id="359" r:id="rId5"/>
    <p:sldId id="360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91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11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Issues with Cartesian-Space Paths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27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473234" y="1854554"/>
            <a:ext cx="4224746" cy="4165246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Workspace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workspace consists of all of the points inside the gray circle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4574177" y="3995009"/>
            <a:ext cx="1068977" cy="25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638800" y="3995009"/>
            <a:ext cx="1068977" cy="25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484223" y="3845177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19600" y="3845177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36077" y="3954885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06142" y="3954885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24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473234" y="1854554"/>
            <a:ext cx="4224746" cy="4165246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Workspace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workspace consists of all of the points inside the gray circle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 rot="2580000">
            <a:off x="4297680" y="4160520"/>
            <a:ext cx="1223554" cy="304800"/>
            <a:chOff x="4419600" y="3845177"/>
            <a:chExt cx="1223554" cy="304800"/>
          </a:xfrm>
        </p:grpSpPr>
        <p:cxnSp>
          <p:nvCxnSpPr>
            <p:cNvPr id="24" name="Straight Connector 23"/>
            <p:cNvCxnSpPr/>
            <p:nvPr/>
          </p:nvCxnSpPr>
          <p:spPr>
            <a:xfrm flipH="1" flipV="1">
              <a:off x="4574177" y="3995009"/>
              <a:ext cx="1068977" cy="25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419600" y="3845177"/>
              <a:ext cx="309154" cy="304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536077" y="3954885"/>
              <a:ext cx="76200" cy="76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 rot="8400000">
            <a:off x="4374433" y="4873810"/>
            <a:ext cx="1223554" cy="304800"/>
            <a:chOff x="7387046" y="3845177"/>
            <a:chExt cx="1223554" cy="304800"/>
          </a:xfrm>
        </p:grpSpPr>
        <p:cxnSp>
          <p:nvCxnSpPr>
            <p:cNvPr id="26" name="Straight Connector 25"/>
            <p:cNvCxnSpPr/>
            <p:nvPr/>
          </p:nvCxnSpPr>
          <p:spPr>
            <a:xfrm flipH="1" flipV="1">
              <a:off x="7541623" y="3995009"/>
              <a:ext cx="1068977" cy="25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7387046" y="3845177"/>
              <a:ext cx="309154" cy="304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508965" y="3954885"/>
              <a:ext cx="76200" cy="76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4419600" y="3845177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536077" y="3954885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82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Workspace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RR robot shown below where the second link is shorter than the first</a:t>
            </a:r>
          </a:p>
          <a:p>
            <a:r>
              <a:rPr lang="en-US" dirty="0" smtClean="0"/>
              <a:t>assume both joints can rotate by 360 degrees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4574177" y="4036032"/>
            <a:ext cx="1068977" cy="25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638802" y="4036032"/>
            <a:ext cx="6095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484223" y="3886200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19600" y="3886200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36077" y="399590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06142" y="399590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68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Workspace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rotating the second joint through 360 degrees sweeps out the set of points on the dashed circle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4574177" y="4036032"/>
            <a:ext cx="1068977" cy="25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638802" y="4036032"/>
            <a:ext cx="6095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484223" y="3886200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19600" y="3886200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36077" y="399590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06142" y="399590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flipH="1">
            <a:off x="5022666" y="3440712"/>
            <a:ext cx="1224738" cy="1207488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flipH="1">
            <a:off x="2892430" y="2394826"/>
            <a:ext cx="3354973" cy="330772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flipH="1">
            <a:off x="4993773" y="3156704"/>
            <a:ext cx="1224738" cy="1207488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flipH="1">
            <a:off x="4845231" y="2906941"/>
            <a:ext cx="1224738" cy="1207488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flipH="1">
            <a:off x="4612277" y="2642637"/>
            <a:ext cx="1224738" cy="1207488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flipH="1">
            <a:off x="4325934" y="2466364"/>
            <a:ext cx="1224738" cy="1207488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89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Workspace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workspace consists of all of the points inside the gray area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>
            <a:off x="2892430" y="2394826"/>
            <a:ext cx="3354973" cy="330772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H="1">
            <a:off x="4091792" y="3581399"/>
            <a:ext cx="929878" cy="91678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4574177" y="4036032"/>
            <a:ext cx="1068977" cy="25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638802" y="4036032"/>
            <a:ext cx="6095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484223" y="3886200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19600" y="3886200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36077" y="399590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06142" y="399590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78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Workspace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following straight line path shown in red</a:t>
            </a:r>
          </a:p>
          <a:p>
            <a:r>
              <a:rPr lang="en-US" dirty="0" smtClean="0"/>
              <a:t>start point, end point, and all points in between are reachable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>
            <a:off x="2892430" y="2394826"/>
            <a:ext cx="3354973" cy="330772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H="1">
            <a:off x="4091792" y="3581399"/>
            <a:ext cx="929878" cy="91678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4574177" y="4036032"/>
            <a:ext cx="1068977" cy="25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638802" y="4036032"/>
            <a:ext cx="6095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484223" y="3886200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19600" y="3886200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36077" y="399590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06142" y="399590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18" idx="2"/>
          </p:cNvCxnSpPr>
          <p:nvPr/>
        </p:nvCxnSpPr>
        <p:spPr>
          <a:xfrm flipH="1">
            <a:off x="4191000" y="4048686"/>
            <a:ext cx="2056403" cy="12091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09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Workspace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following straight line path shown in red</a:t>
            </a:r>
          </a:p>
          <a:p>
            <a:r>
              <a:rPr lang="en-US" dirty="0" smtClean="0"/>
              <a:t>start point and end point are reachable, but some points in between are not reachable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>
            <a:off x="2892430" y="2394826"/>
            <a:ext cx="3354973" cy="330772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H="1">
            <a:off x="4091792" y="3581399"/>
            <a:ext cx="929878" cy="91678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4574177" y="4036032"/>
            <a:ext cx="1068977" cy="25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638802" y="4036032"/>
            <a:ext cx="6095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484223" y="3886200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19600" y="3886200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36077" y="399590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06142" y="399590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18" idx="2"/>
          </p:cNvCxnSpPr>
          <p:nvPr/>
        </p:nvCxnSpPr>
        <p:spPr>
          <a:xfrm flipH="1">
            <a:off x="3276600" y="4048686"/>
            <a:ext cx="2970803" cy="5233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58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Velocity Issues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RR robot shown below</a:t>
            </a:r>
          </a:p>
          <a:p>
            <a:r>
              <a:rPr lang="en-US" dirty="0" smtClean="0"/>
              <a:t>assume that the second joint can rotate by ±180 degrees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574177" y="4036032"/>
            <a:ext cx="1068977" cy="256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638800" y="4036032"/>
            <a:ext cx="1068977" cy="25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484223" y="3886200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19600" y="3886200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36077" y="399590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06142" y="399590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Velocity Issues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happens when it is commanded to follow the straight line path shown in red?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-3600000" flipH="1" flipV="1">
            <a:off x="4303124" y="3607302"/>
            <a:ext cx="1068977" cy="256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3600000" flipH="1" flipV="1">
            <a:off x="4839837" y="3607302"/>
            <a:ext cx="1068977" cy="25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951392" y="3026172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19600" y="3886200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36077" y="399590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73311" y="313588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3504727" y="4060593"/>
            <a:ext cx="2137955" cy="7677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03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Velocity Issues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02" y="838427"/>
            <a:ext cx="7314595" cy="5485946"/>
          </a:xfrm>
        </p:spPr>
      </p:pic>
    </p:spTree>
    <p:extLst>
      <p:ext uri="{BB962C8B-B14F-4D97-AF65-F5344CB8AC3E}">
        <p14:creationId xmlns:p14="http://schemas.microsoft.com/office/powerpoint/2010/main" val="51913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Velocity Issues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11" y="1904999"/>
            <a:ext cx="3657298" cy="2742973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05000"/>
            <a:ext cx="3657298" cy="2742973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6004258" y="4267200"/>
            <a:ext cx="3048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346960" y="4260896"/>
            <a:ext cx="3048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362200" y="2209800"/>
            <a:ext cx="3048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flipH="1">
            <a:off x="2752060" y="3581400"/>
            <a:ext cx="3048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368731" y="3162185"/>
            <a:ext cx="304800" cy="2286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66800" y="4953000"/>
            <a:ext cx="658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jump discontinuity in first derivative = infinite rotational acceleration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799" y="5363085"/>
            <a:ext cx="3635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steep slope = high rotational velocity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342606" y="3897620"/>
            <a:ext cx="304800" cy="2286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9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Workspace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reachable workspace</a:t>
            </a:r>
            <a:r>
              <a:rPr lang="en-US" dirty="0" smtClean="0"/>
              <a:t> of a robot is the volume swept by the end effector for all possible combinations of joint variables</a:t>
            </a:r>
          </a:p>
          <a:p>
            <a:pPr lvl="1"/>
            <a:r>
              <a:rPr lang="en-US" dirty="0" smtClean="0"/>
              <a:t>i.e., it is the set of all points that the end effector can be moved to</a:t>
            </a:r>
          </a:p>
        </p:txBody>
      </p:sp>
    </p:spTree>
    <p:extLst>
      <p:ext uri="{BB962C8B-B14F-4D97-AF65-F5344CB8AC3E}">
        <p14:creationId xmlns:p14="http://schemas.microsoft.com/office/powerpoint/2010/main" val="510536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Workspace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RR robot shown below</a:t>
            </a:r>
          </a:p>
          <a:p>
            <a:r>
              <a:rPr lang="en-US" dirty="0" smtClean="0"/>
              <a:t>assume both joints can rotate by 360 degrees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4574177" y="4036032"/>
            <a:ext cx="1068977" cy="25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638800" y="4036032"/>
            <a:ext cx="1068977" cy="25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484223" y="3886200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19600" y="3886200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36077" y="399590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06142" y="399590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90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4581797" y="2944967"/>
            <a:ext cx="2114006" cy="2084233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Workspace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rotating the second joint through 360 degrees sweeps out the set of points on the dashed circle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4574177" y="3989108"/>
            <a:ext cx="1068977" cy="25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638800" y="3989108"/>
            <a:ext cx="1068977" cy="25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484223" y="3839276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19600" y="3839276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36077" y="3948984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06142" y="3948984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13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4581797" y="2950868"/>
            <a:ext cx="2114006" cy="2084233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Workspace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rotating the first and second joints through 360 degrees sweeps out the set of all points inside the outer dashed circle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4574177" y="3995009"/>
            <a:ext cx="1068977" cy="25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638800" y="3995009"/>
            <a:ext cx="1068977" cy="25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484223" y="3845177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19600" y="3845177"/>
            <a:ext cx="309154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36077" y="3954885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06142" y="3954885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73234" y="1854554"/>
            <a:ext cx="4224746" cy="4165246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529546" y="2646068"/>
            <a:ext cx="2114006" cy="2084233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27220" y="2401101"/>
            <a:ext cx="2114006" cy="2084233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286794" y="2182967"/>
            <a:ext cx="2114006" cy="2084233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33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1926</TotalTime>
  <Words>309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Bookman Old Style</vt:lpstr>
      <vt:lpstr>Calibri</vt:lpstr>
      <vt:lpstr>Gill Sans MT</vt:lpstr>
      <vt:lpstr>Wingdings</vt:lpstr>
      <vt:lpstr>Wingdings 3</vt:lpstr>
      <vt:lpstr>Origin</vt:lpstr>
      <vt:lpstr>Day 11</vt:lpstr>
      <vt:lpstr>Joint Velocity Issues</vt:lpstr>
      <vt:lpstr>Joint Velocity Issues</vt:lpstr>
      <vt:lpstr>Joint Velocity Issues</vt:lpstr>
      <vt:lpstr>Joint Velocity Issues</vt:lpstr>
      <vt:lpstr>Workspace</vt:lpstr>
      <vt:lpstr>Workspace</vt:lpstr>
      <vt:lpstr>Workspace</vt:lpstr>
      <vt:lpstr>Workspace</vt:lpstr>
      <vt:lpstr>Workspace</vt:lpstr>
      <vt:lpstr>Workspace</vt:lpstr>
      <vt:lpstr>Workspace</vt:lpstr>
      <vt:lpstr>Workspace</vt:lpstr>
      <vt:lpstr>Workspace</vt:lpstr>
      <vt:lpstr>Workspace</vt:lpstr>
      <vt:lpstr>Workspace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39</cp:revision>
  <dcterms:created xsi:type="dcterms:W3CDTF">2011-01-07T01:27:12Z</dcterms:created>
  <dcterms:modified xsi:type="dcterms:W3CDTF">2017-01-30T19:01:33Z</dcterms:modified>
</cp:coreProperties>
</file>